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7" r:id="rId2"/>
    <p:sldId id="256" r:id="rId3"/>
    <p:sldId id="267" r:id="rId4"/>
    <p:sldId id="270" r:id="rId5"/>
    <p:sldId id="259" r:id="rId6"/>
    <p:sldId id="258" r:id="rId7"/>
    <p:sldId id="271" r:id="rId8"/>
    <p:sldId id="272" r:id="rId9"/>
    <p:sldId id="282" r:id="rId10"/>
    <p:sldId id="276" r:id="rId11"/>
    <p:sldId id="277" r:id="rId12"/>
    <p:sldId id="278" r:id="rId13"/>
    <p:sldId id="279" r:id="rId14"/>
    <p:sldId id="274" r:id="rId15"/>
    <p:sldId id="273" r:id="rId16"/>
    <p:sldId id="275" r:id="rId17"/>
    <p:sldId id="284" r:id="rId18"/>
    <p:sldId id="286" r:id="rId19"/>
    <p:sldId id="289" r:id="rId20"/>
    <p:sldId id="290" r:id="rId21"/>
    <p:sldId id="295" r:id="rId22"/>
    <p:sldId id="296" r:id="rId23"/>
    <p:sldId id="297" r:id="rId24"/>
    <p:sldId id="298" r:id="rId25"/>
    <p:sldId id="299" r:id="rId26"/>
    <p:sldId id="304" r:id="rId27"/>
    <p:sldId id="305" r:id="rId28"/>
    <p:sldId id="300" r:id="rId29"/>
    <p:sldId id="301" r:id="rId30"/>
    <p:sldId id="288" r:id="rId31"/>
    <p:sldId id="306" r:id="rId32"/>
    <p:sldId id="309" r:id="rId33"/>
    <p:sldId id="310" r:id="rId34"/>
    <p:sldId id="281" r:id="rId35"/>
    <p:sldId id="307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BCA50-9A25-4746-BBA6-DE3419C07ADC}" v="203" dt="2024-12-01T15:58:49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BA5B-D31B-41C5-8E76-B869F9FAB777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AB29-DDD2-4300-8009-E32105D94D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8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BAB29-DDD2-4300-8009-E32105D94D3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77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6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9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05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79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05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69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38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02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73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22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2B349-F3B2-4A33-A309-EB22711414F0}" type="datetimeFigureOut">
              <a:rPr lang="en-CA" smtClean="0"/>
              <a:t>2024-12-02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2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naturenb.ca/publications/nb-christmas-bird-cou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AC4A-FB2F-2F74-F85B-9092177F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669" y="295286"/>
            <a:ext cx="5104548" cy="1666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dirty="0"/>
              <a:t>70 years of Saint John Christmas Bird Count data now available in digital form suitable for analysis</a:t>
            </a:r>
          </a:p>
        </p:txBody>
      </p:sp>
      <p:pic>
        <p:nvPicPr>
          <p:cNvPr id="5" name="Picture 4" descr="A map with a red circle&#10;&#10;Description automatically generated">
            <a:extLst>
              <a:ext uri="{FF2B5EF4-FFF2-40B4-BE49-F238E27FC236}">
                <a16:creationId xmlns:a16="http://schemas.microsoft.com/office/drawing/2014/main" id="{A1025C5A-439F-9182-C6D5-0275560D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0" y="2041339"/>
            <a:ext cx="7589322" cy="460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24939E63-4D98-4D1D-D6D1-B3D93C6E9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2" y="295285"/>
            <a:ext cx="2655785" cy="2026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069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DF164-199B-B34B-9B8C-99A39F153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83C79E86-8AC4-F3AD-B92D-3622AA82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4DD103-348F-A630-17EC-AB88B1721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46" y="645403"/>
            <a:ext cx="7297168" cy="587774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1458BD1C-B2AC-1454-A5FB-99371232E528}"/>
              </a:ext>
            </a:extLst>
          </p:cNvPr>
          <p:cNvSpPr/>
          <p:nvPr/>
        </p:nvSpPr>
        <p:spPr>
          <a:xfrm rot="5400000">
            <a:off x="2646634" y="5242126"/>
            <a:ext cx="672860" cy="12680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CDF37-C26F-C6B7-DDB6-69992430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410" y="1569674"/>
            <a:ext cx="6438786" cy="3323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D38F1-24C3-FBA3-40B2-47E9692037AA}"/>
              </a:ext>
            </a:extLst>
          </p:cNvPr>
          <p:cNvSpPr txBox="1"/>
          <p:nvPr/>
        </p:nvSpPr>
        <p:spPr>
          <a:xfrm>
            <a:off x="3617106" y="3046728"/>
            <a:ext cx="368848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Weather – to 2000 and after 2000</a:t>
            </a:r>
          </a:p>
        </p:txBody>
      </p:sp>
    </p:spTree>
    <p:extLst>
      <p:ext uri="{BB962C8B-B14F-4D97-AF65-F5344CB8AC3E}">
        <p14:creationId xmlns:p14="http://schemas.microsoft.com/office/powerpoint/2010/main" val="30655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779490-30F6-4BFD-03FA-7EF78DFAB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1928C2AB-85F9-57B2-73DC-AA494FA1C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151CDF-0A89-4E49-98D2-11399C3A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46" y="645403"/>
            <a:ext cx="7297168" cy="5877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5D7A8-3294-06C3-E0DD-F94E911917AF}"/>
              </a:ext>
            </a:extLst>
          </p:cNvPr>
          <p:cNvSpPr txBox="1"/>
          <p:nvPr/>
        </p:nvSpPr>
        <p:spPr>
          <a:xfrm>
            <a:off x="2613803" y="1537524"/>
            <a:ext cx="32780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Species total and frequency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B221092-97E6-7D65-2057-A76E78B1E753}"/>
              </a:ext>
            </a:extLst>
          </p:cNvPr>
          <p:cNvSpPr/>
          <p:nvPr/>
        </p:nvSpPr>
        <p:spPr>
          <a:xfrm rot="13827714">
            <a:off x="6559081" y="970236"/>
            <a:ext cx="672860" cy="12680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8B07FB-E15C-FF70-12DE-371049CD7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657" y="2267359"/>
            <a:ext cx="5575875" cy="3054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F865DC6-B5F7-D558-5756-15FCC67F4E19}"/>
              </a:ext>
            </a:extLst>
          </p:cNvPr>
          <p:cNvSpPr/>
          <p:nvPr/>
        </p:nvSpPr>
        <p:spPr>
          <a:xfrm>
            <a:off x="5843088" y="3725590"/>
            <a:ext cx="1052423" cy="1044818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5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174C9-E0F4-C197-F209-1CCB7C74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A858CCBB-5DD6-8FC8-ADF6-6E242B361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AFC84-7F36-E4B5-2FB5-39328D5C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46" y="645403"/>
            <a:ext cx="7297168" cy="587774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AB228179-D6DE-27BB-4228-79B473CFD093}"/>
              </a:ext>
            </a:extLst>
          </p:cNvPr>
          <p:cNvSpPr/>
          <p:nvPr/>
        </p:nvSpPr>
        <p:spPr>
          <a:xfrm rot="13049414" flipV="1">
            <a:off x="2394236" y="4826534"/>
            <a:ext cx="972292" cy="15383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69C58-D320-E50E-9152-6366D1A25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273" y="1712340"/>
            <a:ext cx="4161972" cy="3433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24577-E1BA-2024-9920-90108A44BD82}"/>
              </a:ext>
            </a:extLst>
          </p:cNvPr>
          <p:cNvSpPr txBox="1"/>
          <p:nvPr/>
        </p:nvSpPr>
        <p:spPr>
          <a:xfrm>
            <a:off x="3252157" y="1104918"/>
            <a:ext cx="32780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70 Years of Compilers</a:t>
            </a:r>
          </a:p>
        </p:txBody>
      </p:sp>
    </p:spTree>
    <p:extLst>
      <p:ext uri="{BB962C8B-B14F-4D97-AF65-F5344CB8AC3E}">
        <p14:creationId xmlns:p14="http://schemas.microsoft.com/office/powerpoint/2010/main" val="9029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64ED9-883A-76EE-5A41-C7BDF766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AC09F40D-7BF4-F3D6-5EF9-83CCAFA55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9C19E7-8E3E-CE57-FDF8-B77BC256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46" y="645403"/>
            <a:ext cx="7297168" cy="587774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CBAC589F-504F-A399-7CFC-68FE3B0E1D85}"/>
              </a:ext>
            </a:extLst>
          </p:cNvPr>
          <p:cNvSpPr/>
          <p:nvPr/>
        </p:nvSpPr>
        <p:spPr>
          <a:xfrm rot="8055501">
            <a:off x="2122097" y="948905"/>
            <a:ext cx="672860" cy="12680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6F17F-BD13-6F50-BDF9-61EBE7507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098" y="2922195"/>
            <a:ext cx="6192114" cy="1324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34033-8B73-2109-638E-56102E4E4A49}"/>
              </a:ext>
            </a:extLst>
          </p:cNvPr>
          <p:cNvSpPr txBox="1"/>
          <p:nvPr/>
        </p:nvSpPr>
        <p:spPr>
          <a:xfrm>
            <a:off x="3320284" y="2259789"/>
            <a:ext cx="32780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Data Sources</a:t>
            </a:r>
          </a:p>
        </p:txBody>
      </p:sp>
    </p:spTree>
    <p:extLst>
      <p:ext uri="{BB962C8B-B14F-4D97-AF65-F5344CB8AC3E}">
        <p14:creationId xmlns:p14="http://schemas.microsoft.com/office/powerpoint/2010/main" val="13022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45EC4-874F-63B8-DDDC-A8E06AAD0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3CB8844A-622B-EB9D-AE18-ADC764AC1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844684" cy="140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2824D-46EE-AA50-8738-4D96F1474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61" y="1443269"/>
            <a:ext cx="3887930" cy="4926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BB2510-D7CE-2E3C-971D-33831D9A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743" y="234900"/>
            <a:ext cx="3799238" cy="4785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CF8B84-31FF-8625-D08B-95C0E1142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66" y="1920721"/>
            <a:ext cx="4754695" cy="4449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2CB7DA-41E5-82D4-92E2-6042F12836AB}"/>
              </a:ext>
            </a:extLst>
          </p:cNvPr>
          <p:cNvSpPr txBox="1"/>
          <p:nvPr/>
        </p:nvSpPr>
        <p:spPr>
          <a:xfrm>
            <a:off x="154366" y="1333756"/>
            <a:ext cx="3071913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Audubon Database</a:t>
            </a:r>
          </a:p>
        </p:txBody>
      </p:sp>
    </p:spTree>
    <p:extLst>
      <p:ext uri="{BB962C8B-B14F-4D97-AF65-F5344CB8AC3E}">
        <p14:creationId xmlns:p14="http://schemas.microsoft.com/office/powerpoint/2010/main" val="12483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0C4C1B-1429-0A12-EFB5-22989DE5C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4C48CAB1-3CE6-3128-BC41-545A4069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844684" cy="1407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97871-248F-E402-FDA5-373F06E67CBC}"/>
              </a:ext>
            </a:extLst>
          </p:cNvPr>
          <p:cNvSpPr txBox="1"/>
          <p:nvPr/>
        </p:nvSpPr>
        <p:spPr>
          <a:xfrm>
            <a:off x="2690556" y="379230"/>
            <a:ext cx="32780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Published Reports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FC69A1-10F7-8F6D-60A9-54041120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24" y="895797"/>
            <a:ext cx="1844684" cy="23087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3351C-66FE-63A1-A60D-E2EB272E0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72" y="3351812"/>
            <a:ext cx="3841728" cy="2709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AC846-8731-5047-1137-DC2C347AD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43" y="1170279"/>
            <a:ext cx="3597007" cy="4817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98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EB01F-D7A1-2EBE-AC7B-EA395AA8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77E55A98-5398-F20B-5E43-25DB4BAB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844684" cy="140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326541-67D4-1278-F57E-8EDCCA65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2" y="1482703"/>
            <a:ext cx="3824138" cy="5083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AD365-1082-2694-A1C7-EC39D4442497}"/>
              </a:ext>
            </a:extLst>
          </p:cNvPr>
          <p:cNvSpPr txBox="1"/>
          <p:nvPr/>
        </p:nvSpPr>
        <p:spPr>
          <a:xfrm>
            <a:off x="2397700" y="242663"/>
            <a:ext cx="434859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Field Reports</a:t>
            </a:r>
          </a:p>
          <a:p>
            <a:pPr algn="ctr"/>
            <a:r>
              <a:rPr lang="en-CA" dirty="0"/>
              <a:t>(examples from 1959, 1979 and 2014)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66DD6-CB7F-AC71-69AC-69202D6BF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61" y="1231663"/>
            <a:ext cx="3674362" cy="4727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7ED8FD-C3F4-9899-7BFE-7EB61522C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587" y="999186"/>
            <a:ext cx="3944236" cy="52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46F5E-8245-D098-1113-BE53F6E27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47834284-EFD7-EA29-B529-95A41CA19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B0429-345E-6E7F-4AFB-B06ED3F813A7}"/>
              </a:ext>
            </a:extLst>
          </p:cNvPr>
          <p:cNvSpPr txBox="1"/>
          <p:nvPr/>
        </p:nvSpPr>
        <p:spPr>
          <a:xfrm>
            <a:off x="2458086" y="2528662"/>
            <a:ext cx="43485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A Look at the Data</a:t>
            </a:r>
          </a:p>
        </p:txBody>
      </p:sp>
    </p:spTree>
    <p:extLst>
      <p:ext uri="{BB962C8B-B14F-4D97-AF65-F5344CB8AC3E}">
        <p14:creationId xmlns:p14="http://schemas.microsoft.com/office/powerpoint/2010/main" val="143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CD6B2-369A-224F-4077-F93EEC99F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1C673A3D-3AB1-6E04-3F14-FB79E4BD4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1EF3C-813A-8352-7B36-67B8C536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0" y="1390272"/>
            <a:ext cx="7994507" cy="4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83D52-1DC8-F8F7-E490-118DD151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125F01F6-090C-BC00-34BF-C300DFF39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69971-59FC-2775-057C-6ED02C6D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096" y="1305720"/>
            <a:ext cx="6759807" cy="4981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34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13F321-4B34-DB4E-0B1F-2E5C805BCAF3}"/>
              </a:ext>
            </a:extLst>
          </p:cNvPr>
          <p:cNvSpPr txBox="1"/>
          <p:nvPr/>
        </p:nvSpPr>
        <p:spPr>
          <a:xfrm>
            <a:off x="2818241" y="1870592"/>
            <a:ext cx="626537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800" b="1" dirty="0"/>
              <a:t>Up to now….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/>
              <a:t>Data has been “somewhere”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/>
              <a:t>Locked up in pdfs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/>
              <a:t>Maybe not meaningful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/>
              <a:t>Different observers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/>
              <a:t>Different efforts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/>
              <a:t>….inconsistent</a:t>
            </a:r>
          </a:p>
        </p:txBody>
      </p:sp>
      <p:pic>
        <p:nvPicPr>
          <p:cNvPr id="7" name="Picture 6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8DBFCF10-599A-9624-F08C-E4DEE5903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844684" cy="1407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9100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2853A-5218-2909-5C1C-5D1FD98CE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2AF764E8-430D-FA90-CF5B-6B7949FEE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D8B9C-85BE-DD99-3216-0F0D269A4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56" y="1216324"/>
            <a:ext cx="8282351" cy="53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5CBFFC-6F16-9B5C-92F7-B2BFF3A9E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AFA8BB68-6A70-50C5-560A-8D0940159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D7588-0DE7-1EFD-9C5F-16F118D25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6" y="1375710"/>
            <a:ext cx="7803727" cy="508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9079E-B3F9-1E90-7C0C-1EA6B1D1F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6CB561F9-AD5F-F50C-182B-ED29BD399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7FDBE-7AE2-8574-2F97-BD9D34C57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07" y="1348030"/>
            <a:ext cx="7761385" cy="50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D2300-3489-9F99-A0CD-D32D3C01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F5A48C3F-5F00-48AF-5B16-9211349CF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9B52A-2A80-B452-84B6-2C467F533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90" y="1378602"/>
            <a:ext cx="8392696" cy="5239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20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F0E40-4783-777D-567C-F9F8CFB94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F36B895E-6955-2310-BBF8-7F97B703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91A24D3-A62E-10BC-0E74-72C4D1ACF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0" t="3853" b="4736"/>
          <a:stretch/>
        </p:blipFill>
        <p:spPr bwMode="auto">
          <a:xfrm>
            <a:off x="3063429" y="4879646"/>
            <a:ext cx="1565958" cy="15833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68016F2-0A86-79A2-DDCE-1681FB72C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t="10446" b="7848"/>
          <a:stretch/>
        </p:blipFill>
        <p:spPr bwMode="auto">
          <a:xfrm>
            <a:off x="863693" y="1583174"/>
            <a:ext cx="2156604" cy="1384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94BB32A-29DF-CEF4-81A9-729C7A1CB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1534" b="11704"/>
          <a:stretch/>
        </p:blipFill>
        <p:spPr bwMode="auto">
          <a:xfrm>
            <a:off x="6773354" y="3408352"/>
            <a:ext cx="1828801" cy="18664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AAB9843-897A-AE8A-E0C5-4586564B8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13004" b="5326"/>
          <a:stretch/>
        </p:blipFill>
        <p:spPr bwMode="auto">
          <a:xfrm>
            <a:off x="541845" y="3345239"/>
            <a:ext cx="2199736" cy="192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AA163AF-3345-295E-282F-9C2FCF496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"/>
          <a:stretch/>
        </p:blipFill>
        <p:spPr bwMode="auto">
          <a:xfrm>
            <a:off x="6165834" y="1583174"/>
            <a:ext cx="2114473" cy="1384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8C2369E-3EB9-BF0B-D175-3039AA297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r="21494" b="14613"/>
          <a:stretch/>
        </p:blipFill>
        <p:spPr bwMode="auto">
          <a:xfrm>
            <a:off x="4904985" y="4879647"/>
            <a:ext cx="1546521" cy="15833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C458E08A-FE5C-9EA0-841A-39745EA8E1B2}"/>
              </a:ext>
            </a:extLst>
          </p:cNvPr>
          <p:cNvSpPr/>
          <p:nvPr/>
        </p:nvSpPr>
        <p:spPr>
          <a:xfrm>
            <a:off x="3213560" y="170460"/>
            <a:ext cx="2578858" cy="15833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Six Species with Perfect Attendance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8C9250-2444-CC18-6E92-9021C5127F2B}"/>
              </a:ext>
            </a:extLst>
          </p:cNvPr>
          <p:cNvGrpSpPr/>
          <p:nvPr/>
        </p:nvGrpSpPr>
        <p:grpSpPr>
          <a:xfrm>
            <a:off x="3666518" y="2703934"/>
            <a:ext cx="1983784" cy="1583305"/>
            <a:chOff x="3692397" y="2855690"/>
            <a:chExt cx="1759206" cy="1319405"/>
          </a:xfrm>
        </p:grpSpPr>
        <p:pic>
          <p:nvPicPr>
            <p:cNvPr id="2057" name="Picture 9" descr="Black-capped Chickadee Identification, All About Birds, Cornell Lab of  Ornithology">
              <a:extLst>
                <a:ext uri="{FF2B5EF4-FFF2-40B4-BE49-F238E27FC236}">
                  <a16:creationId xmlns:a16="http://schemas.microsoft.com/office/drawing/2014/main" id="{E0C52F34-E304-4BB4-A9FE-0EF48C6D3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97" y="2855690"/>
              <a:ext cx="1759206" cy="131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Summing Junction 3">
              <a:extLst>
                <a:ext uri="{FF2B5EF4-FFF2-40B4-BE49-F238E27FC236}">
                  <a16:creationId xmlns:a16="http://schemas.microsoft.com/office/drawing/2014/main" id="{390A1210-FB5B-3552-0AD6-CC6DDC44CE25}"/>
                </a:ext>
              </a:extLst>
            </p:cNvPr>
            <p:cNvSpPr/>
            <p:nvPr/>
          </p:nvSpPr>
          <p:spPr>
            <a:xfrm>
              <a:off x="3789021" y="2951696"/>
              <a:ext cx="1565958" cy="1127395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411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E78D4-A7F3-D24B-9BCD-72DC80FA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C873C67C-69D4-2A45-86BE-0FEA16893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A456B-24DB-E460-B624-0EE60D78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88" y="1442960"/>
            <a:ext cx="8402223" cy="4972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11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EC26C-EF2D-CC92-D34D-829329BF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FFFEAFB0-F966-14FB-38D6-C4454C20F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8CF693-D4DB-9D4C-9E5F-FF000C9C1750}"/>
              </a:ext>
            </a:extLst>
          </p:cNvPr>
          <p:cNvSpPr txBox="1"/>
          <p:nvPr/>
        </p:nvSpPr>
        <p:spPr>
          <a:xfrm>
            <a:off x="1933374" y="1529852"/>
            <a:ext cx="29416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Snowy Egret</a:t>
            </a:r>
          </a:p>
          <a:p>
            <a:r>
              <a:rPr lang="en-CA" dirty="0"/>
              <a:t>Common Shelduck</a:t>
            </a:r>
          </a:p>
          <a:p>
            <a:r>
              <a:rPr lang="en-CA" dirty="0"/>
              <a:t>Virginia Rail</a:t>
            </a:r>
          </a:p>
          <a:p>
            <a:r>
              <a:rPr lang="en-CA" dirty="0"/>
              <a:t>Sanderling</a:t>
            </a:r>
          </a:p>
          <a:p>
            <a:r>
              <a:rPr lang="en-CA" dirty="0"/>
              <a:t>Dunlin</a:t>
            </a:r>
          </a:p>
          <a:p>
            <a:r>
              <a:rPr lang="en-CA" dirty="0"/>
              <a:t>Long-billed Dowitcher</a:t>
            </a:r>
          </a:p>
          <a:p>
            <a:r>
              <a:rPr lang="en-CA" dirty="0"/>
              <a:t>Little Gull</a:t>
            </a:r>
          </a:p>
          <a:p>
            <a:r>
              <a:rPr lang="en-CA" dirty="0"/>
              <a:t>Black-headed Gull</a:t>
            </a:r>
          </a:p>
          <a:p>
            <a:r>
              <a:rPr lang="en-CA" dirty="0"/>
              <a:t>Slaty-backed Gull</a:t>
            </a:r>
          </a:p>
          <a:p>
            <a:r>
              <a:rPr lang="en-CA" dirty="0"/>
              <a:t>Ivory Gull</a:t>
            </a:r>
          </a:p>
          <a:p>
            <a:r>
              <a:rPr lang="en-CA" dirty="0"/>
              <a:t>Forster's Tern</a:t>
            </a:r>
          </a:p>
          <a:p>
            <a:r>
              <a:rPr lang="en-CA" dirty="0"/>
              <a:t>Common Murre</a:t>
            </a:r>
          </a:p>
          <a:p>
            <a:r>
              <a:rPr lang="en-US" dirty="0"/>
              <a:t>Black Guillemot</a:t>
            </a:r>
          </a:p>
          <a:p>
            <a:r>
              <a:rPr lang="en-US" dirty="0"/>
              <a:t>Long-eared Owl</a:t>
            </a: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8B777-31EC-EC11-5074-56020E110259}"/>
              </a:ext>
            </a:extLst>
          </p:cNvPr>
          <p:cNvSpPr txBox="1"/>
          <p:nvPr/>
        </p:nvSpPr>
        <p:spPr>
          <a:xfrm>
            <a:off x="4688014" y="1566887"/>
            <a:ext cx="30699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Red-headed Woodpecker</a:t>
            </a:r>
          </a:p>
          <a:p>
            <a:r>
              <a:rPr lang="en-CA" dirty="0"/>
              <a:t>Red-eyed Vireo</a:t>
            </a:r>
          </a:p>
          <a:p>
            <a:r>
              <a:rPr lang="en-CA" dirty="0"/>
              <a:t>House Wren</a:t>
            </a:r>
          </a:p>
          <a:p>
            <a:r>
              <a:rPr lang="en-CA" dirty="0"/>
              <a:t>Nashville Warbler</a:t>
            </a:r>
          </a:p>
          <a:p>
            <a:r>
              <a:rPr lang="en-CA" dirty="0"/>
              <a:t>Yellow Warbler</a:t>
            </a:r>
          </a:p>
          <a:p>
            <a:r>
              <a:rPr lang="en-CA" dirty="0"/>
              <a:t>Yellow-throated Warbler</a:t>
            </a:r>
          </a:p>
          <a:p>
            <a:r>
              <a:rPr lang="en-CA" dirty="0"/>
              <a:t>Palm Warbler</a:t>
            </a:r>
          </a:p>
          <a:p>
            <a:r>
              <a:rPr lang="en-CA" dirty="0"/>
              <a:t>Ovenbird</a:t>
            </a:r>
          </a:p>
          <a:p>
            <a:r>
              <a:rPr lang="en-CA" dirty="0"/>
              <a:t>Summer Tanager</a:t>
            </a:r>
          </a:p>
          <a:p>
            <a:r>
              <a:rPr lang="en-CA" dirty="0"/>
              <a:t>Green-tailed Towhee</a:t>
            </a:r>
          </a:p>
          <a:p>
            <a:r>
              <a:rPr lang="en-CA" dirty="0"/>
              <a:t>Field Sparrow</a:t>
            </a:r>
          </a:p>
          <a:p>
            <a:r>
              <a:rPr lang="en-CA" dirty="0"/>
              <a:t>Vesper Sparrow</a:t>
            </a:r>
          </a:p>
          <a:p>
            <a:r>
              <a:rPr lang="en-CA" dirty="0"/>
              <a:t>Seaside Sparrow</a:t>
            </a:r>
          </a:p>
          <a:p>
            <a:r>
              <a:rPr lang="en-CA" dirty="0"/>
              <a:t>Bullock's Oriole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3F156-7B4D-EEA0-D813-D6CD52DC463A}"/>
              </a:ext>
            </a:extLst>
          </p:cNvPr>
          <p:cNvSpPr txBox="1"/>
          <p:nvPr/>
        </p:nvSpPr>
        <p:spPr>
          <a:xfrm>
            <a:off x="3523448" y="645402"/>
            <a:ext cx="209710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 Year Only Birds</a:t>
            </a:r>
          </a:p>
        </p:txBody>
      </p:sp>
    </p:spTree>
    <p:extLst>
      <p:ext uri="{BB962C8B-B14F-4D97-AF65-F5344CB8AC3E}">
        <p14:creationId xmlns:p14="http://schemas.microsoft.com/office/powerpoint/2010/main" val="37027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648D0-C1AD-7A4E-E1B5-C400F1BF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5949849B-766E-4083-7AA7-E0C1C6F7A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5AA4D-A711-0113-254D-7D1ECBB73B92}"/>
              </a:ext>
            </a:extLst>
          </p:cNvPr>
          <p:cNvSpPr txBox="1"/>
          <p:nvPr/>
        </p:nvSpPr>
        <p:spPr>
          <a:xfrm>
            <a:off x="1854679" y="1869918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Pied-billed Grebe</a:t>
            </a:r>
          </a:p>
          <a:p>
            <a:r>
              <a:rPr lang="en-CA" dirty="0"/>
              <a:t>Red-necked Grebe</a:t>
            </a:r>
          </a:p>
          <a:p>
            <a:r>
              <a:rPr lang="en-CA" dirty="0"/>
              <a:t>Wood Duck</a:t>
            </a:r>
          </a:p>
          <a:p>
            <a:r>
              <a:rPr lang="en-CA" dirty="0"/>
              <a:t>Canvasback</a:t>
            </a:r>
          </a:p>
          <a:p>
            <a:r>
              <a:rPr lang="en-CA" dirty="0"/>
              <a:t>Tufted Duck</a:t>
            </a:r>
          </a:p>
          <a:p>
            <a:r>
              <a:rPr lang="en-CA" dirty="0"/>
              <a:t>Cooper's Hawk</a:t>
            </a:r>
          </a:p>
          <a:p>
            <a:r>
              <a:rPr lang="en-CA" dirty="0"/>
              <a:t>Gray Partridge</a:t>
            </a:r>
          </a:p>
          <a:p>
            <a:r>
              <a:rPr lang="en-CA" dirty="0"/>
              <a:t>Ring-necked Pheasant</a:t>
            </a:r>
          </a:p>
          <a:p>
            <a:r>
              <a:rPr lang="en-CA" dirty="0"/>
              <a:t>American Coot</a:t>
            </a:r>
          </a:p>
          <a:p>
            <a:r>
              <a:rPr lang="en-CA" dirty="0"/>
              <a:t>Common Snipe</a:t>
            </a:r>
          </a:p>
          <a:p>
            <a:r>
              <a:rPr lang="en-CA" dirty="0"/>
              <a:t>Bonaparte's Gull</a:t>
            </a:r>
          </a:p>
          <a:p>
            <a:r>
              <a:rPr lang="en-CA" dirty="0"/>
              <a:t>Black-legged Kittiwake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EAA40-0251-7B7A-FB82-2D5B03B3A3BD}"/>
              </a:ext>
            </a:extLst>
          </p:cNvPr>
          <p:cNvSpPr txBox="1"/>
          <p:nvPr/>
        </p:nvSpPr>
        <p:spPr>
          <a:xfrm>
            <a:off x="4701396" y="1859339"/>
            <a:ext cx="30019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Short-eared Owl</a:t>
            </a:r>
          </a:p>
          <a:p>
            <a:r>
              <a:rPr lang="en-CA" dirty="0"/>
              <a:t>Northern Saw-whet Owl</a:t>
            </a:r>
          </a:p>
          <a:p>
            <a:r>
              <a:rPr lang="en-CA" dirty="0"/>
              <a:t>Black-backed Woodpecker</a:t>
            </a:r>
          </a:p>
          <a:p>
            <a:r>
              <a:rPr lang="en-CA" dirty="0"/>
              <a:t>Winter Wren</a:t>
            </a:r>
          </a:p>
          <a:p>
            <a:r>
              <a:rPr lang="en-CA" dirty="0"/>
              <a:t>Brown Thrasher</a:t>
            </a:r>
          </a:p>
          <a:p>
            <a:r>
              <a:rPr lang="en-CA" dirty="0"/>
              <a:t>American Pipit</a:t>
            </a:r>
          </a:p>
          <a:p>
            <a:r>
              <a:rPr lang="en-CA" dirty="0"/>
              <a:t>Yellow-breasted Chat</a:t>
            </a:r>
          </a:p>
          <a:p>
            <a:r>
              <a:rPr lang="en-CA" dirty="0"/>
              <a:t>Dickcissel</a:t>
            </a:r>
          </a:p>
          <a:p>
            <a:r>
              <a:rPr lang="en-CA" dirty="0"/>
              <a:t>White-crowned Sparrow</a:t>
            </a:r>
          </a:p>
          <a:p>
            <a:r>
              <a:rPr lang="en-CA" dirty="0"/>
              <a:t>Eastern Meadowlark</a:t>
            </a:r>
          </a:p>
          <a:p>
            <a:r>
              <a:rPr lang="en-CA" dirty="0"/>
              <a:t>Rusty Blackbird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8FF0A-BB6D-B051-38DE-EA13A992FB0A}"/>
              </a:ext>
            </a:extLst>
          </p:cNvPr>
          <p:cNvSpPr txBox="1"/>
          <p:nvPr/>
        </p:nvSpPr>
        <p:spPr>
          <a:xfrm>
            <a:off x="3350920" y="1007712"/>
            <a:ext cx="209710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5-10 Year Birds</a:t>
            </a:r>
          </a:p>
        </p:txBody>
      </p:sp>
    </p:spTree>
    <p:extLst>
      <p:ext uri="{BB962C8B-B14F-4D97-AF65-F5344CB8AC3E}">
        <p14:creationId xmlns:p14="http://schemas.microsoft.com/office/powerpoint/2010/main" val="244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DA7BE-3C05-5BB0-D91D-A45275AB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FA4861CB-26F7-34C1-60B3-26A01CF95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B97A7-B892-5CC4-BC35-3FDF3DA21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33" y="1581615"/>
            <a:ext cx="7566577" cy="4669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46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E4750-0AB5-EFDF-1CE0-C1A54247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C99B3C5B-B373-DC67-8E68-D2AA3EA2E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B9654-75FD-6F0F-9F55-6EF8B9A5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1" y="1371672"/>
            <a:ext cx="7759958" cy="48686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80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F8961-E20F-0435-EADB-3CDF7A14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F51A30-C1A5-428D-B61B-074BF3A362A0}"/>
              </a:ext>
            </a:extLst>
          </p:cNvPr>
          <p:cNvSpPr txBox="1"/>
          <p:nvPr/>
        </p:nvSpPr>
        <p:spPr>
          <a:xfrm>
            <a:off x="1508747" y="1631385"/>
            <a:ext cx="64275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Brief History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1945-1946  - Austin Squires, New Brunswick Museum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Aptos" panose="02110004020202020204"/>
              </a:rPr>
              <a:t>1956 – Austin started the modern era for the CBC in NB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1957 – 1984  - David Christie, SJ  CBC compiler, developed CBC in NB to 50 count circles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Aptos" panose="02110004020202020204"/>
              </a:rPr>
              <a:t>1985-2023 – average of 40 participants, 100 hours, 600 km,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Aptos" panose="02110004020202020204"/>
              </a:rPr>
              <a:t>-22º to +7º = 10,000 birds from 60 species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DF7AC4E1-67F1-2F6C-24D3-429F4BAAD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466843" cy="1119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5377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5A1CD0-D084-4FA1-42E5-50895D272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E1585762-002B-B493-8423-E91F2C05A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4C3102-8D5D-65A2-95EB-4C145C7DF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3" y="1444869"/>
            <a:ext cx="7678222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01862-088B-50D9-D178-E92B849BA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5A34989B-90D2-8438-38D6-1B55EED40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8FBF1-5979-E022-BAD1-FA756147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10" y="1267055"/>
            <a:ext cx="7325827" cy="52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7B0A8-7525-8979-45E7-33F5069E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19DDBFBD-3CC3-BFC3-2A1E-5F12501B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175A5-6C0B-DB7C-696D-A76AEE34D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94" y="1363259"/>
            <a:ext cx="6886036" cy="491373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875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68884-BDDE-BDE8-C46C-B9A40AB9B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B1B8ED6B-C199-822E-BDBA-FC8D1E602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317AE-A81D-3BC4-477D-8A6A5081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92" y="1397157"/>
            <a:ext cx="6909215" cy="498425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82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8F064-07D8-B8A0-355A-AED0F0430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951B84C6-CD89-3A05-4506-3C493A65A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BB42EA-5984-D246-6F07-DD961758C17F}"/>
              </a:ext>
            </a:extLst>
          </p:cNvPr>
          <p:cNvGrpSpPr/>
          <p:nvPr/>
        </p:nvGrpSpPr>
        <p:grpSpPr>
          <a:xfrm>
            <a:off x="552667" y="2867516"/>
            <a:ext cx="8241601" cy="705863"/>
            <a:chOff x="660951" y="2085463"/>
            <a:chExt cx="8241601" cy="7058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E252CD-DB86-51F1-EC94-C9000BCF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951" y="2225842"/>
              <a:ext cx="8241601" cy="5654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2C4BCD-123B-1948-1536-404E5C40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1" t="15574" r="11216" b="-6269"/>
            <a:stretch/>
          </p:blipFill>
          <p:spPr>
            <a:xfrm>
              <a:off x="2572852" y="2085463"/>
              <a:ext cx="6314887" cy="14037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21A4037-6B5C-8BA2-8614-9CC485C11EA7}"/>
              </a:ext>
            </a:extLst>
          </p:cNvPr>
          <p:cNvSpPr txBox="1"/>
          <p:nvPr/>
        </p:nvSpPr>
        <p:spPr>
          <a:xfrm>
            <a:off x="2960795" y="1600477"/>
            <a:ext cx="322240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Mystery Species</a:t>
            </a:r>
          </a:p>
          <a:p>
            <a:pPr algn="ctr"/>
            <a:r>
              <a:rPr lang="en-CA" dirty="0"/>
              <a:t>“Com Blk-</a:t>
            </a:r>
            <a:r>
              <a:rPr lang="en-CA" dirty="0" err="1"/>
              <a:t>hd</a:t>
            </a:r>
            <a:r>
              <a:rPr lang="en-CA" dirty="0"/>
              <a:t> Gull”</a:t>
            </a:r>
          </a:p>
        </p:txBody>
      </p:sp>
    </p:spTree>
    <p:extLst>
      <p:ext uri="{BB962C8B-B14F-4D97-AF65-F5344CB8AC3E}">
        <p14:creationId xmlns:p14="http://schemas.microsoft.com/office/powerpoint/2010/main" val="36168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A5656-4D93-C011-07F6-8F099548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21006C70-3B3F-89C0-9D7C-02F1C9998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0861F-7A83-A40A-7877-95F0959208D1}"/>
              </a:ext>
            </a:extLst>
          </p:cNvPr>
          <p:cNvSpPr txBox="1"/>
          <p:nvPr/>
        </p:nvSpPr>
        <p:spPr>
          <a:xfrm>
            <a:off x="2960795" y="559138"/>
            <a:ext cx="322240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Data 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B8828-5594-4BD4-5D42-C2B6EB58C0DC}"/>
              </a:ext>
            </a:extLst>
          </p:cNvPr>
          <p:cNvSpPr txBox="1"/>
          <p:nvPr/>
        </p:nvSpPr>
        <p:spPr>
          <a:xfrm>
            <a:off x="1268965" y="1785667"/>
            <a:ext cx="6822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Audubon – runs the international database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Birds Canada – operates the CBC in Canada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Nature NB – publishes NB CBCs and provides access to all NB CBCs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Saint John Naturalists Club – hosts 70 years of CBC field data and encourages participation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2000+ volunteer observers acquired the data</a:t>
            </a:r>
          </a:p>
        </p:txBody>
      </p:sp>
    </p:spTree>
    <p:extLst>
      <p:ext uri="{BB962C8B-B14F-4D97-AF65-F5344CB8AC3E}">
        <p14:creationId xmlns:p14="http://schemas.microsoft.com/office/powerpoint/2010/main" val="2789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398E2-E433-E168-BE42-3EF407DC2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2DDC1412-2E3A-8E1D-DBB6-96E0FD15B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456A5E-C582-872A-BAD5-CF868BDDF8A6}"/>
              </a:ext>
            </a:extLst>
          </p:cNvPr>
          <p:cNvSpPr txBox="1"/>
          <p:nvPr/>
        </p:nvSpPr>
        <p:spPr>
          <a:xfrm>
            <a:off x="2139351" y="2035835"/>
            <a:ext cx="4865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The 2024 Saint John Christmas Bird Count </a:t>
            </a:r>
          </a:p>
          <a:p>
            <a:pPr algn="ctr"/>
            <a:r>
              <a:rPr lang="en-CA" sz="3200" dirty="0"/>
              <a:t>will be held on </a:t>
            </a:r>
          </a:p>
          <a:p>
            <a:pPr algn="ctr"/>
            <a:r>
              <a:rPr lang="en-CA" sz="3200" dirty="0"/>
              <a:t>Saturday December 28 </a:t>
            </a:r>
          </a:p>
          <a:p>
            <a:pPr algn="ctr"/>
            <a:endParaRPr lang="en-CA" sz="3200" dirty="0"/>
          </a:p>
          <a:p>
            <a:pPr algn="ctr"/>
            <a:r>
              <a:rPr lang="en-CA" sz="3200" dirty="0"/>
              <a:t>See you 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5B422-8FA9-4354-661E-C116CCFD10EA}"/>
              </a:ext>
            </a:extLst>
          </p:cNvPr>
          <p:cNvSpPr txBox="1"/>
          <p:nvPr/>
        </p:nvSpPr>
        <p:spPr>
          <a:xfrm>
            <a:off x="750410" y="5650303"/>
            <a:ext cx="1124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b="1" dirty="0"/>
              <a:t>Prepared by</a:t>
            </a:r>
          </a:p>
          <a:p>
            <a:r>
              <a:rPr lang="en-CA" sz="900" b="1" dirty="0"/>
              <a:t>Donald MacPhail</a:t>
            </a:r>
          </a:p>
          <a:p>
            <a:r>
              <a:rPr lang="en-CA" sz="900" b="1" dirty="0"/>
              <a:t>December 1, 2024</a:t>
            </a:r>
          </a:p>
        </p:txBody>
      </p:sp>
    </p:spTree>
    <p:extLst>
      <p:ext uri="{BB962C8B-B14F-4D97-AF65-F5344CB8AC3E}">
        <p14:creationId xmlns:p14="http://schemas.microsoft.com/office/powerpoint/2010/main" val="22114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ED52B-E87A-608B-4699-0806DA19F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9EF819-7888-CB0B-2C24-69115837C03B}"/>
              </a:ext>
            </a:extLst>
          </p:cNvPr>
          <p:cNvSpPr txBox="1"/>
          <p:nvPr/>
        </p:nvSpPr>
        <p:spPr>
          <a:xfrm>
            <a:off x="5242264" y="3311203"/>
            <a:ext cx="1455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 columns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250 rows</a:t>
            </a:r>
          </a:p>
        </p:txBody>
      </p:sp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F68F9F2E-B1D1-45CC-3103-E2CC2516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6"/>
            <a:ext cx="1500753" cy="1145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40340479-0CC7-C1AB-EE3D-0DA2BD91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05" y="1211265"/>
            <a:ext cx="6977851" cy="500879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36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70666A-1C2C-4125-8A5C-813C4B07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BA6DE847-B89C-DF73-131B-FB48AC193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844684" cy="140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ook cover with a landscape and mountains&#10;&#10;Description automatically generated">
            <a:extLst>
              <a:ext uri="{FF2B5EF4-FFF2-40B4-BE49-F238E27FC236}">
                <a16:creationId xmlns:a16="http://schemas.microsoft.com/office/drawing/2014/main" id="{C1404714-55F8-4B16-7214-6E8A1351F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66" y="295285"/>
            <a:ext cx="2962688" cy="4915586"/>
          </a:xfrm>
          <a:prstGeom prst="rect">
            <a:avLst/>
          </a:prstGeom>
        </p:spPr>
      </p:pic>
      <p:pic>
        <p:nvPicPr>
          <p:cNvPr id="7" name="Picture 6" descr="A drawing of a flower&#10;&#10;Description automatically generated">
            <a:extLst>
              <a:ext uri="{FF2B5EF4-FFF2-40B4-BE49-F238E27FC236}">
                <a16:creationId xmlns:a16="http://schemas.microsoft.com/office/drawing/2014/main" id="{600D5603-E840-2D12-DCAC-CB9CE8A85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69" y="999186"/>
            <a:ext cx="2989441" cy="38770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2E6176-FC2F-A585-87DF-B05B002A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16" y="2539337"/>
            <a:ext cx="2518019" cy="31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2D0E1-8C6F-AC13-00BA-308C99582858}"/>
              </a:ext>
            </a:extLst>
          </p:cNvPr>
          <p:cNvSpPr txBox="1"/>
          <p:nvPr/>
        </p:nvSpPr>
        <p:spPr>
          <a:xfrm>
            <a:off x="3684984" y="558012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Use Finding Tool at:</a:t>
            </a:r>
            <a:endParaRPr lang="en-CA" b="1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https://www.naturenb.ca/publications/nb-christmas-bird-counts/</a:t>
            </a:r>
            <a:r>
              <a:rPr lang="en-CA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6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9A618-A489-4450-439B-066D1BA9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CB190-C57F-5929-9A69-316183A5B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831" y="171841"/>
            <a:ext cx="6732369" cy="6514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59D75-67A8-CD8B-6DDA-1C8C80C9DDD1}"/>
              </a:ext>
            </a:extLst>
          </p:cNvPr>
          <p:cNvSpPr txBox="1"/>
          <p:nvPr/>
        </p:nvSpPr>
        <p:spPr>
          <a:xfrm>
            <a:off x="731276" y="2043121"/>
            <a:ext cx="4531464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/>
              <a:t>David Christie’s spreadsheet (1945-2000)</a:t>
            </a:r>
          </a:p>
          <a:p>
            <a:endParaRPr lang="en-CA" b="1" dirty="0"/>
          </a:p>
          <a:p>
            <a:r>
              <a:rPr lang="en-CA" b="1" dirty="0"/>
              <a:t>100 columns </a:t>
            </a:r>
          </a:p>
          <a:p>
            <a:r>
              <a:rPr lang="en-CA" b="1" dirty="0"/>
              <a:t>by </a:t>
            </a:r>
          </a:p>
          <a:p>
            <a:r>
              <a:rPr lang="en-CA" b="1" dirty="0"/>
              <a:t>250 rows = 25,000 cells</a:t>
            </a:r>
          </a:p>
        </p:txBody>
      </p:sp>
      <p:pic>
        <p:nvPicPr>
          <p:cNvPr id="3" name="Picture 2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80D50807-39F2-F64D-5DF9-66A35ADD6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79" y="171841"/>
            <a:ext cx="1631621" cy="124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7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33B8D-54A4-FE0E-5C9C-473CFCF3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51BE9661-3A59-3D04-AC69-29B6C0C7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844684" cy="140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4BE4C-6CD0-4C95-F381-ECEBC5C34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737" y="490127"/>
            <a:ext cx="7297168" cy="5877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1A6E1-798D-185A-AC98-E9F53EF97725}"/>
              </a:ext>
            </a:extLst>
          </p:cNvPr>
          <p:cNvSpPr txBox="1"/>
          <p:nvPr/>
        </p:nvSpPr>
        <p:spPr>
          <a:xfrm>
            <a:off x="376351" y="2219416"/>
            <a:ext cx="34517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new spreadsheet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(1945-2023)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7BC9E-4418-F765-5C83-5993C9958597}"/>
              </a:ext>
            </a:extLst>
          </p:cNvPr>
          <p:cNvSpPr txBox="1"/>
          <p:nvPr/>
        </p:nvSpPr>
        <p:spPr>
          <a:xfrm>
            <a:off x="3828145" y="3622922"/>
            <a:ext cx="28467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/>
              <a:t>A Tour of the Spreadsheet</a:t>
            </a:r>
          </a:p>
        </p:txBody>
      </p:sp>
    </p:spTree>
    <p:extLst>
      <p:ext uri="{BB962C8B-B14F-4D97-AF65-F5344CB8AC3E}">
        <p14:creationId xmlns:p14="http://schemas.microsoft.com/office/powerpoint/2010/main" val="17526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7B7EC-4055-90B1-817B-AE651C21B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65E15CFB-A547-06AB-0DDF-DFB1CA9B5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844684" cy="140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A72A8-5734-FBE7-1D1E-50759315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06" y="490127"/>
            <a:ext cx="7297168" cy="587774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89ED63B-54CE-0DDF-14C6-CB2D820ED209}"/>
              </a:ext>
            </a:extLst>
          </p:cNvPr>
          <p:cNvSpPr/>
          <p:nvPr/>
        </p:nvSpPr>
        <p:spPr>
          <a:xfrm rot="8055501">
            <a:off x="1897810" y="776377"/>
            <a:ext cx="672860" cy="12680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521645-5A65-3345-C837-B0984B498D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968"/>
          <a:stretch/>
        </p:blipFill>
        <p:spPr>
          <a:xfrm>
            <a:off x="1742536" y="2093865"/>
            <a:ext cx="5449142" cy="3172544"/>
          </a:xfrm>
          <a:prstGeom prst="rect">
            <a:avLst/>
          </a:prstGeom>
          <a:ln w="22225">
            <a:solidFill>
              <a:schemeClr val="accent1">
                <a:shade val="1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2E62D1-17D0-C8C1-ED5A-3E46855CC36F}"/>
              </a:ext>
            </a:extLst>
          </p:cNvPr>
          <p:cNvSpPr txBox="1"/>
          <p:nvPr/>
        </p:nvSpPr>
        <p:spPr>
          <a:xfrm>
            <a:off x="3295292" y="4183811"/>
            <a:ext cx="364897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Year, count date, compiler, species</a:t>
            </a:r>
          </a:p>
        </p:txBody>
      </p:sp>
    </p:spTree>
    <p:extLst>
      <p:ext uri="{BB962C8B-B14F-4D97-AF65-F5344CB8AC3E}">
        <p14:creationId xmlns:p14="http://schemas.microsoft.com/office/powerpoint/2010/main" val="26779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4665FC-CB4B-0404-199F-A091581C5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F3FCF02E-AA9F-5E72-2088-A20067DF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38" y="170657"/>
            <a:ext cx="1244145" cy="94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1FFE-BF2C-0BC3-D63A-0E2A3DD3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46" y="645403"/>
            <a:ext cx="7297168" cy="587774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D2B20094-E09F-EF2B-D54D-F6B33D8020D9}"/>
              </a:ext>
            </a:extLst>
          </p:cNvPr>
          <p:cNvSpPr/>
          <p:nvPr/>
        </p:nvSpPr>
        <p:spPr>
          <a:xfrm rot="5400000">
            <a:off x="2669875" y="4618009"/>
            <a:ext cx="672860" cy="12680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A4651-3324-DC64-0F79-D5373AD25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264" y="1605950"/>
            <a:ext cx="4761781" cy="2576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025DF-C167-56C6-F089-4CAE62701330}"/>
              </a:ext>
            </a:extLst>
          </p:cNvPr>
          <p:cNvSpPr txBox="1"/>
          <p:nvPr/>
        </p:nvSpPr>
        <p:spPr>
          <a:xfrm>
            <a:off x="3841392" y="2417000"/>
            <a:ext cx="293034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Observers, hours, kms</a:t>
            </a:r>
          </a:p>
        </p:txBody>
      </p:sp>
    </p:spTree>
    <p:extLst>
      <p:ext uri="{BB962C8B-B14F-4D97-AF65-F5344CB8AC3E}">
        <p14:creationId xmlns:p14="http://schemas.microsoft.com/office/powerpoint/2010/main" val="35288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9361</TotalTime>
  <Words>398</Words>
  <Application>Microsoft Office PowerPoint</Application>
  <PresentationFormat>On-screen Show (4:3)</PresentationFormat>
  <Paragraphs>110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Donald MacPhail</dc:creator>
  <cp:lastModifiedBy>Donald MacPhail</cp:lastModifiedBy>
  <cp:revision>2</cp:revision>
  <dcterms:created xsi:type="dcterms:W3CDTF">2024-08-15T11:15:17Z</dcterms:created>
  <dcterms:modified xsi:type="dcterms:W3CDTF">2024-12-02T05:03:13Z</dcterms:modified>
</cp:coreProperties>
</file>